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1" r:id="rId5"/>
    <p:sldId id="279" r:id="rId6"/>
    <p:sldId id="265" r:id="rId7"/>
    <p:sldId id="290" r:id="rId8"/>
    <p:sldId id="287" r:id="rId9"/>
    <p:sldId id="268" r:id="rId10"/>
    <p:sldId id="280" r:id="rId11"/>
    <p:sldId id="284" r:id="rId12"/>
    <p:sldId id="259" r:id="rId13"/>
    <p:sldId id="285" r:id="rId14"/>
    <p:sldId id="286" r:id="rId15"/>
    <p:sldId id="288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052C2-89E4-4A9B-9472-9BBD0D4AA101}" v="11" dt="2024-12-17T15:13:32.042"/>
    <p1510:client id="{253975E4-8A6E-4F99-98A7-64EC57B992A8}" v="229" dt="2024-12-16T22:38:46.076"/>
    <p1510:client id="{2781B4F6-9205-4076-94AC-3D25695F89D6}" v="114" dt="2024-12-17T17:32:58.505"/>
    <p1510:client id="{3FBE8F65-2DE7-45BB-9F51-429071D05DF5}" v="1312" dt="2024-12-17T13:45:13.934"/>
    <p1510:client id="{4C1C65D8-FBCA-4A2F-AA17-5EEF84D2F00F}" v="77" dt="2024-12-17T15:35:43.629"/>
    <p1510:client id="{7060904A-A133-4AD4-A4BF-70A7587C23CF}" v="2" dt="2024-12-16T21:44:43.585"/>
    <p1510:client id="{7E6429BF-738C-487B-BE51-ED89AB6604F3}" v="212" dt="2024-12-17T17:08:13.946"/>
    <p1510:client id="{C40D50D6-D0A9-4551-BB35-65DDEF9E7D97}" v="42" dt="2024-12-17T15:08:11.032"/>
    <p1510:client id="{FC93CEA1-9700-4BB4-B9DE-C768C3BD63B4}" v="83" dt="2024-12-17T15:25:29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8843-737F-4E41-85EA-12FBC2587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6936C-1E47-49EB-B5C3-F879B1145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1115-C359-4CE4-83DF-38572455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F69A2-B927-47EB-9A99-9899235F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EA20F-5A3B-4915-94FA-3D9680E7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D134-488B-4A8D-A1B5-9542440C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2AD7D-AAD8-40E1-B8E9-7EF10BFC6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E02E-2303-4831-9034-4F8D733B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0BED9-6C0B-40C8-95FD-261AB949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EEF09-CC2A-4C0D-B37C-373DD933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A42A7-9E40-4EC8-89AC-D10E06BA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9544-7AC3-408F-989F-0DABA6A7D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9FE7-E439-4CF7-BD12-91117835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2199-3447-4720-AD36-8496D30B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7F6A3-5845-437B-ACC2-6B497CCD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474F-725E-4AED-9A75-7B1473B7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0CD8-7239-4232-965D-67C6E75A9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924F-A59D-485B-9B0D-08A6C102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B0C7-268D-4B89-85FE-E2F01068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17DD7-726F-4C07-87E5-668B9ABB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0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CD15-08E8-49B3-A21E-161857FC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BC26-D967-4D95-94AC-6BB0C0E0C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F1E5-263C-4F3D-BA92-650AA5A2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E9A40-94DF-4FC4-B10A-1D0E862D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A12C-FC0D-4EB2-8167-B2A65E36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F310-63A9-4EA6-AEBD-21420945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6AF-6309-4EBF-B3BA-7EAC414D7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5D18C-1A54-40D5-9D25-6B008E11B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2069E-C4FE-440E-B0D1-C52BFF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ED5F-E423-4192-AD2E-8B0318E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8D3D1-C2CC-4088-894D-B8F1BC18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1CDC-8457-48A7-BB43-57A4624B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2CD03-72AB-43EF-805A-B948AFBD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B283F-F3D1-47A5-AF07-645D37DE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A8FA8-E390-4DA9-AE6B-72CB81549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3B0FA-02B5-49A8-A9FE-9D7DC22E0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7D0FF-7B86-4939-892F-125F333A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84BCF-A4DE-4B13-B27B-5FD63FEBD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88F40-35C8-4F99-868B-31F368C9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DD26-55BB-42B3-8E99-B872AD2A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7DE14-B7D7-41FD-A68F-7152062C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F5AD3-8A8C-4409-8AE0-888B87A2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22AB-5FC2-49DE-853B-6121296F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9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631DE-1C35-450D-84A5-5DC2ADA1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8389F-04F1-4200-872D-33080B6F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7BD15-A13C-42A5-BD80-AF7F637D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9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F0E3-BEE5-4635-B37F-CE46B351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D5DF-BD60-4C83-9D95-6A70D76E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6683D-2D7F-4A8F-BDB2-D65C0FCC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AD37A-7F93-4416-9409-7274B12E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67DC2-4F32-4272-9377-3A32CB08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D04F2-6568-47D3-9FCA-6B9D3088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7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D10D-25E8-4AAA-BE8C-A38D6BF4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76A4D-EBF1-4627-BE6C-F768F4DD3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C77F-EBD7-463D-9C38-7CDA9CC0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C82CA-60E1-46E4-83BD-D2DD38FA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CAF3-1E04-4564-AB8B-ED83A679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3BAE4-A996-40ED-B529-D60678AA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7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8BE246-1360-474C-B5E5-AC7C7A2F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E098C-7C8A-402B-823B-AB6FEA56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5AA97-2C31-4F62-9C72-75DE8EE4E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F9DB-AEE4-404A-A6FD-FF8415D48353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DE4F-EEAC-4442-A3D1-2D20BB2D3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A13BC-2090-4F22-9BB0-2068F0E5F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168D6-ED91-4B2C-B3C3-401FE641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10" Type="http://schemas.openxmlformats.org/officeDocument/2006/relationships/hyperlink" Target="https://github.com/versroot/Network-Analysis-Project-24" TargetMode="External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81FE7-37BF-49A6-B5A2-1008A851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r="15112" b="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99534-30D3-4542-8FB6-4FBCC3F26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HIV TRANSMISSION NETWORK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BE833-9415-48DD-92B6-09C62A666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Giulia </a:t>
            </a:r>
            <a:r>
              <a:rPr lang="en-US" sz="22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Xixi</a:t>
            </a:r>
            <a:r>
              <a:rPr lang="en-US" sz="2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Curtolo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Patricia Nita</a:t>
            </a:r>
            <a:endParaRPr lang="en-US" sz="22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Cristian </a:t>
            </a:r>
            <a:r>
              <a:rPr lang="en-US" sz="22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Circiu</a:t>
            </a:r>
            <a:endParaRPr lang="en-US" sz="22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Mykyta </a:t>
            </a:r>
            <a:r>
              <a:rPr lang="en-US" sz="22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Taranov</a:t>
            </a:r>
            <a:endParaRPr lang="en-US" sz="22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806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B5D920-5364-7654-201C-E8823FC3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02"/>
            <a:ext cx="10515600" cy="741016"/>
          </a:xfrm>
        </p:spPr>
        <p:txBody>
          <a:bodyPr/>
          <a:lstStyle/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 Model</a:t>
            </a:r>
            <a:endParaRPr lang="en-US"/>
          </a:p>
        </p:txBody>
      </p:sp>
      <p:pic>
        <p:nvPicPr>
          <p:cNvPr id="12" name="Picture 11" descr="A diagram of a model spread&#10;&#10;Description automatically generated">
            <a:extLst>
              <a:ext uri="{FF2B5EF4-FFF2-40B4-BE49-F238E27FC236}">
                <a16:creationId xmlns:a16="http://schemas.microsoft.com/office/drawing/2014/main" id="{0006A04C-1221-DDD8-3A8E-2345D9F7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0" y="1656251"/>
            <a:ext cx="5749579" cy="3619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7572A7-F97F-B6B7-F2B1-7CCC8D1674F6}"/>
              </a:ext>
            </a:extLst>
          </p:cNvPr>
          <p:cNvSpPr txBox="1"/>
          <p:nvPr/>
        </p:nvSpPr>
        <p:spPr>
          <a:xfrm>
            <a:off x="766490" y="929072"/>
            <a:ext cx="45619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2800" err="1">
                <a:latin typeface="Calibri Light"/>
                <a:ea typeface="Calibri Light"/>
                <a:cs typeface="Calibri Light"/>
              </a:rPr>
              <a:t>Without</a:t>
            </a:r>
            <a:r>
              <a:rPr lang="ro-RO" sz="2800">
                <a:latin typeface="Calibri Light"/>
                <a:ea typeface="Calibri Light"/>
                <a:cs typeface="Calibri Light"/>
              </a:rPr>
              <a:t> </a:t>
            </a:r>
            <a:r>
              <a:rPr lang="ro-RO" sz="2800" err="1">
                <a:latin typeface="Calibri Light"/>
                <a:ea typeface="Calibri Light"/>
                <a:cs typeface="Calibri Light"/>
              </a:rPr>
              <a:t>Protection</a:t>
            </a:r>
            <a:endParaRPr lang="en-US" sz="2800" err="1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16" name="Picture 15" descr="A diagram of a model spread&#10;&#10;Description automatically generated">
            <a:extLst>
              <a:ext uri="{FF2B5EF4-FFF2-40B4-BE49-F238E27FC236}">
                <a16:creationId xmlns:a16="http://schemas.microsoft.com/office/drawing/2014/main" id="{AF9C930E-097C-A885-39A4-E78FF13F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52" y="1660387"/>
            <a:ext cx="5742785" cy="36123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6FEE5-32E8-9084-3D14-F51DCDF46620}"/>
              </a:ext>
            </a:extLst>
          </p:cNvPr>
          <p:cNvSpPr txBox="1"/>
          <p:nvPr/>
        </p:nvSpPr>
        <p:spPr>
          <a:xfrm>
            <a:off x="7150037" y="929072"/>
            <a:ext cx="39868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2800" err="1">
                <a:latin typeface="Calibri Light"/>
                <a:ea typeface="Calibri Light"/>
                <a:cs typeface="Calibri Light"/>
              </a:rPr>
              <a:t>With</a:t>
            </a:r>
            <a:r>
              <a:rPr lang="ro-RO" sz="2800">
                <a:latin typeface="Calibri Light"/>
                <a:ea typeface="Calibri Light"/>
                <a:cs typeface="Calibri Light"/>
              </a:rPr>
              <a:t> </a:t>
            </a:r>
            <a:r>
              <a:rPr lang="ro-RO" sz="2800" err="1">
                <a:latin typeface="Calibri Light"/>
                <a:ea typeface="Calibri Light"/>
                <a:cs typeface="Calibri Light"/>
              </a:rPr>
              <a:t>Protection</a:t>
            </a:r>
            <a:endParaRPr lang="en-US" sz="2800" err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0DB34-444A-411B-D409-6F034D097809}"/>
              </a:ext>
            </a:extLst>
          </p:cNvPr>
          <p:cNvSpPr txBox="1"/>
          <p:nvPr/>
        </p:nvSpPr>
        <p:spPr>
          <a:xfrm>
            <a:off x="658659" y="5472318"/>
            <a:ext cx="45619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Initial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Infected</a:t>
            </a:r>
            <a:r>
              <a:rPr lang="ro-RO">
                <a:latin typeface="Calibri Light"/>
                <a:ea typeface="Calibri Light"/>
                <a:cs typeface="Calibri Light"/>
              </a:rPr>
              <a:t>: 10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Infection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spread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chance</a:t>
            </a:r>
            <a:r>
              <a:rPr lang="ro-RO">
                <a:latin typeface="Calibri Light"/>
                <a:ea typeface="Calibri Light"/>
                <a:cs typeface="Calibri Light"/>
              </a:rPr>
              <a:t>: 0.1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Initial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Protected</a:t>
            </a:r>
            <a:r>
              <a:rPr lang="ro-RO">
                <a:latin typeface="Calibri Light"/>
                <a:ea typeface="Calibri Light"/>
                <a:cs typeface="Calibri Light"/>
              </a:rPr>
              <a:t>: 0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Protection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spread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chance</a:t>
            </a:r>
            <a:r>
              <a:rPr lang="ro-RO">
                <a:latin typeface="Calibri Light"/>
                <a:ea typeface="Calibri Light"/>
                <a:cs typeface="Calibri Light"/>
              </a:rPr>
              <a:t>: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4533C-A6CA-1A88-9AC8-049595E6A2BC}"/>
              </a:ext>
            </a:extLst>
          </p:cNvPr>
          <p:cNvSpPr txBox="1"/>
          <p:nvPr/>
        </p:nvSpPr>
        <p:spPr>
          <a:xfrm>
            <a:off x="6790602" y="5472317"/>
            <a:ext cx="45619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Initial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Infected</a:t>
            </a:r>
            <a:r>
              <a:rPr lang="ro-RO">
                <a:latin typeface="Calibri Light"/>
                <a:ea typeface="Calibri Light"/>
                <a:cs typeface="Calibri Light"/>
              </a:rPr>
              <a:t>: 10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Infection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spread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chance</a:t>
            </a:r>
            <a:r>
              <a:rPr lang="ro-RO">
                <a:latin typeface="Calibri Light"/>
                <a:ea typeface="Calibri Light"/>
                <a:cs typeface="Calibri Light"/>
              </a:rPr>
              <a:t>: 0.1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Initial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Protected</a:t>
            </a:r>
            <a:r>
              <a:rPr lang="ro-RO">
                <a:latin typeface="Calibri Light"/>
                <a:ea typeface="Calibri Light"/>
                <a:cs typeface="Calibri Light"/>
              </a:rPr>
              <a:t>: 10</a:t>
            </a:r>
          </a:p>
          <a:p>
            <a:pPr marL="342900" indent="-342900">
              <a:buFont typeface="Arial"/>
              <a:buChar char="•"/>
            </a:pPr>
            <a:r>
              <a:rPr lang="ro-RO" err="1">
                <a:latin typeface="Calibri Light"/>
                <a:ea typeface="Calibri Light"/>
                <a:cs typeface="Calibri Light"/>
              </a:rPr>
              <a:t>Protection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spread</a:t>
            </a:r>
            <a:r>
              <a:rPr lang="ro-RO">
                <a:latin typeface="Calibri Light"/>
                <a:ea typeface="Calibri Light"/>
                <a:cs typeface="Calibri Light"/>
              </a:rPr>
              <a:t> </a:t>
            </a:r>
            <a:r>
              <a:rPr lang="ro-RO" err="1">
                <a:latin typeface="Calibri Light"/>
                <a:ea typeface="Calibri Light"/>
                <a:cs typeface="Calibri Light"/>
              </a:rPr>
              <a:t>chance</a:t>
            </a:r>
            <a:r>
              <a:rPr lang="ro-RO">
                <a:latin typeface="Calibri Light"/>
                <a:ea typeface="Calibri Light"/>
                <a:cs typeface="Calibri Light"/>
              </a:rPr>
              <a:t>: 0.05</a:t>
            </a:r>
          </a:p>
        </p:txBody>
      </p:sp>
    </p:spTree>
    <p:extLst>
      <p:ext uri="{BB962C8B-B14F-4D97-AF65-F5344CB8AC3E}">
        <p14:creationId xmlns:p14="http://schemas.microsoft.com/office/powerpoint/2010/main" val="206100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3645EC-9AD1-1B98-AC05-5EBF759826C4}"/>
              </a:ext>
            </a:extLst>
          </p:cNvPr>
          <p:cNvSpPr txBox="1">
            <a:spLocks/>
          </p:cNvSpPr>
          <p:nvPr/>
        </p:nvSpPr>
        <p:spPr>
          <a:xfrm>
            <a:off x="23847" y="160572"/>
            <a:ext cx="12188856" cy="8455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SIR... SPWPSPIWPIIM Model...?</a:t>
            </a:r>
            <a:endParaRPr lang="ro-RO"/>
          </a:p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7877D7-B807-1992-FBBC-07CA0566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22" y="1288339"/>
            <a:ext cx="7324322" cy="45507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1DBDF2-38FB-476F-E337-96656EE04940}"/>
              </a:ext>
            </a:extLst>
          </p:cNvPr>
          <p:cNvSpPr txBox="1"/>
          <p:nvPr/>
        </p:nvSpPr>
        <p:spPr>
          <a:xfrm>
            <a:off x="435885" y="1094935"/>
            <a:ext cx="3828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  <a:ea typeface="Calibri"/>
                <a:cs typeface="Calibri"/>
              </a:rPr>
              <a:t>When is it too much?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D5F2D8-515A-93A3-976C-2F9EBAB81A9A}"/>
              </a:ext>
            </a:extLst>
          </p:cNvPr>
          <p:cNvSpPr txBox="1"/>
          <p:nvPr/>
        </p:nvSpPr>
        <p:spPr>
          <a:xfrm>
            <a:off x="435884" y="5839463"/>
            <a:ext cx="32248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However...</a:t>
            </a:r>
            <a:endParaRPr lang="en-US"/>
          </a:p>
        </p:txBody>
      </p:sp>
      <p:pic>
        <p:nvPicPr>
          <p:cNvPr id="28" name="Picture 2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101D330-461F-0932-4E53-72B84693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" y="1789981"/>
            <a:ext cx="4766759" cy="32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9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6EF0F-4728-4671-B8E8-94F8703C7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" y="138693"/>
            <a:ext cx="12194561" cy="658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3785D-2279-444C-A9A5-534F1DD1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C062C-56AD-4938-B9E6-910CBC6ED74F}"/>
              </a:ext>
            </a:extLst>
          </p:cNvPr>
          <p:cNvSpPr txBox="1"/>
          <p:nvPr/>
        </p:nvSpPr>
        <p:spPr>
          <a:xfrm flipH="1">
            <a:off x="838200" y="1321356"/>
            <a:ext cx="163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(first 30 cycles)</a:t>
            </a:r>
          </a:p>
        </p:txBody>
      </p:sp>
    </p:spTree>
    <p:extLst>
      <p:ext uri="{BB962C8B-B14F-4D97-AF65-F5344CB8AC3E}">
        <p14:creationId xmlns:p14="http://schemas.microsoft.com/office/powerpoint/2010/main" val="322314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u 1">
            <a:extLst>
              <a:ext uri="{FF2B5EF4-FFF2-40B4-BE49-F238E27FC236}">
                <a16:creationId xmlns:a16="http://schemas.microsoft.com/office/drawing/2014/main" id="{042FCFF1-3E94-B7FB-FF67-B713C88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022" y="229427"/>
            <a:ext cx="5703518" cy="720139"/>
          </a:xfrm>
        </p:spPr>
        <p:txBody>
          <a:bodyPr>
            <a:normAutofit/>
          </a:bodyPr>
          <a:lstStyle/>
          <a:p>
            <a:pPr algn="ctr"/>
            <a:r>
              <a:rPr lang="ro-R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SIR+ Model</a:t>
            </a:r>
          </a:p>
        </p:txBody>
      </p:sp>
      <p:pic>
        <p:nvPicPr>
          <p:cNvPr id="2" name="Picture 1" descr="A graph of spread&#10;&#10;Description automatically generated">
            <a:extLst>
              <a:ext uri="{FF2B5EF4-FFF2-40B4-BE49-F238E27FC236}">
                <a16:creationId xmlns:a16="http://schemas.microsoft.com/office/drawing/2014/main" id="{F1831BE1-B26D-0D7D-A4D9-4F0092C2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2" r="6658" b="258"/>
          <a:stretch/>
        </p:blipFill>
        <p:spPr>
          <a:xfrm>
            <a:off x="-5219" y="1591214"/>
            <a:ext cx="12192821" cy="47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u 1">
            <a:extLst>
              <a:ext uri="{FF2B5EF4-FFF2-40B4-BE49-F238E27FC236}">
                <a16:creationId xmlns:a16="http://schemas.microsoft.com/office/drawing/2014/main" id="{042FCFF1-3E94-B7FB-FF67-B713C88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022" y="229427"/>
            <a:ext cx="5703518" cy="720139"/>
          </a:xfrm>
        </p:spPr>
        <p:txBody>
          <a:bodyPr/>
          <a:lstStyle/>
          <a:p>
            <a:pPr algn="ctr"/>
            <a:r>
              <a:rPr lang="ro-R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SIR+ Model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hart of spread&#10;&#10;Description automatically generated">
            <a:extLst>
              <a:ext uri="{FF2B5EF4-FFF2-40B4-BE49-F238E27FC236}">
                <a16:creationId xmlns:a16="http://schemas.microsoft.com/office/drawing/2014/main" id="{A118CE23-6045-E743-1E97-799B8BDB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83" t="3560" r="7798" b="-258"/>
          <a:stretch/>
        </p:blipFill>
        <p:spPr>
          <a:xfrm>
            <a:off x="0" y="1599678"/>
            <a:ext cx="12190190" cy="4690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690C5-8B12-E25A-5018-210050737398}"/>
              </a:ext>
            </a:extLst>
          </p:cNvPr>
          <p:cNvSpPr txBox="1"/>
          <p:nvPr/>
        </p:nvSpPr>
        <p:spPr>
          <a:xfrm>
            <a:off x="487912" y="6169318"/>
            <a:ext cx="763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0.157</a:t>
            </a:r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1705E90-5831-060D-52E9-322892BDE119}"/>
              </a:ext>
            </a:extLst>
          </p:cNvPr>
          <p:cNvCxnSpPr/>
          <p:nvPr/>
        </p:nvCxnSpPr>
        <p:spPr>
          <a:xfrm flipV="1">
            <a:off x="741779" y="5819598"/>
            <a:ext cx="119974" cy="35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B840A4F-C938-3459-B174-EDEE70FED90B}"/>
              </a:ext>
            </a:extLst>
          </p:cNvPr>
          <p:cNvCxnSpPr/>
          <p:nvPr/>
        </p:nvCxnSpPr>
        <p:spPr>
          <a:xfrm flipH="1">
            <a:off x="5698580" y="4240186"/>
            <a:ext cx="1621" cy="151427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80BB79A-A185-0270-A479-8734D625B17C}"/>
              </a:ext>
            </a:extLst>
          </p:cNvPr>
          <p:cNvCxnSpPr>
            <a:cxnSpLocks/>
          </p:cNvCxnSpPr>
          <p:nvPr/>
        </p:nvCxnSpPr>
        <p:spPr>
          <a:xfrm>
            <a:off x="5690893" y="4248294"/>
            <a:ext cx="1400784" cy="648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D79E42F-73CC-7BF8-E091-9CAE9C4EF52E}"/>
              </a:ext>
            </a:extLst>
          </p:cNvPr>
          <p:cNvCxnSpPr>
            <a:cxnSpLocks/>
          </p:cNvCxnSpPr>
          <p:nvPr/>
        </p:nvCxnSpPr>
        <p:spPr>
          <a:xfrm flipV="1">
            <a:off x="4570289" y="5799628"/>
            <a:ext cx="1214334" cy="147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1705E90-5831-060D-52E9-322892BDE119}"/>
              </a:ext>
            </a:extLst>
          </p:cNvPr>
          <p:cNvCxnSpPr/>
          <p:nvPr/>
        </p:nvCxnSpPr>
        <p:spPr>
          <a:xfrm flipV="1">
            <a:off x="741779" y="5819598"/>
            <a:ext cx="119974" cy="35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1705E90-5831-060D-52E9-322892BDE119}"/>
              </a:ext>
            </a:extLst>
          </p:cNvPr>
          <p:cNvCxnSpPr/>
          <p:nvPr/>
        </p:nvCxnSpPr>
        <p:spPr>
          <a:xfrm flipV="1">
            <a:off x="741779" y="5819598"/>
            <a:ext cx="119974" cy="35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1705E90-5831-060D-52E9-322892BDE119}"/>
              </a:ext>
            </a:extLst>
          </p:cNvPr>
          <p:cNvCxnSpPr/>
          <p:nvPr/>
        </p:nvCxnSpPr>
        <p:spPr>
          <a:xfrm flipV="1">
            <a:off x="741779" y="5819598"/>
            <a:ext cx="119974" cy="35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705E90-5831-060D-52E9-322892BDE119}"/>
              </a:ext>
            </a:extLst>
          </p:cNvPr>
          <p:cNvCxnSpPr/>
          <p:nvPr/>
        </p:nvCxnSpPr>
        <p:spPr>
          <a:xfrm flipV="1">
            <a:off x="741779" y="5819598"/>
            <a:ext cx="119974" cy="358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B37303-C8B5-825A-F1BF-4AEAABEEDE36}"/>
              </a:ext>
            </a:extLst>
          </p:cNvPr>
          <p:cNvSpPr txBox="1"/>
          <p:nvPr/>
        </p:nvSpPr>
        <p:spPr>
          <a:xfrm>
            <a:off x="4229877" y="5805714"/>
            <a:ext cx="694612" cy="383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F8F19-4CA0-CD9F-F1B0-DDC2F61E1DFA}"/>
              </a:ext>
            </a:extLst>
          </p:cNvPr>
          <p:cNvSpPr txBox="1"/>
          <p:nvPr/>
        </p:nvSpPr>
        <p:spPr>
          <a:xfrm>
            <a:off x="4209142" y="5878285"/>
            <a:ext cx="673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0.52</a:t>
            </a:r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5FDEA63-A7AA-BD9E-B111-B76BD2214548}"/>
              </a:ext>
            </a:extLst>
          </p:cNvPr>
          <p:cNvCxnSpPr>
            <a:cxnSpLocks/>
          </p:cNvCxnSpPr>
          <p:nvPr/>
        </p:nvCxnSpPr>
        <p:spPr>
          <a:xfrm flipH="1">
            <a:off x="7100834" y="4291291"/>
            <a:ext cx="520430" cy="71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15E605-F32E-F0C4-E9B8-ECBD219E23BD}"/>
              </a:ext>
            </a:extLst>
          </p:cNvPr>
          <p:cNvSpPr txBox="1"/>
          <p:nvPr/>
        </p:nvSpPr>
        <p:spPr>
          <a:xfrm>
            <a:off x="7621940" y="4069289"/>
            <a:ext cx="5927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0.68</a:t>
            </a:r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C319981-6C2B-EED8-F0FA-515D5DA124C4}"/>
              </a:ext>
            </a:extLst>
          </p:cNvPr>
          <p:cNvCxnSpPr>
            <a:cxnSpLocks/>
          </p:cNvCxnSpPr>
          <p:nvPr/>
        </p:nvCxnSpPr>
        <p:spPr>
          <a:xfrm flipH="1">
            <a:off x="9962538" y="4629293"/>
            <a:ext cx="1621" cy="111706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540A6F0-F49A-A6EC-B9E1-ACCE71C5244A}"/>
              </a:ext>
            </a:extLst>
          </p:cNvPr>
          <p:cNvCxnSpPr>
            <a:cxnSpLocks/>
          </p:cNvCxnSpPr>
          <p:nvPr/>
        </p:nvCxnSpPr>
        <p:spPr>
          <a:xfrm>
            <a:off x="9954851" y="4637400"/>
            <a:ext cx="1279191" cy="648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F3B7D9E-B6C5-6459-44F9-96D504BB8011}"/>
              </a:ext>
            </a:extLst>
          </p:cNvPr>
          <p:cNvCxnSpPr>
            <a:cxnSpLocks/>
          </p:cNvCxnSpPr>
          <p:nvPr/>
        </p:nvCxnSpPr>
        <p:spPr>
          <a:xfrm flipV="1">
            <a:off x="8835839" y="5750819"/>
            <a:ext cx="1214334" cy="98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EB62F8-FCAB-2779-FF7A-DD9C3A94434F}"/>
              </a:ext>
            </a:extLst>
          </p:cNvPr>
          <p:cNvSpPr txBox="1"/>
          <p:nvPr/>
        </p:nvSpPr>
        <p:spPr>
          <a:xfrm>
            <a:off x="8336944" y="5749262"/>
            <a:ext cx="596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0.57</a:t>
            </a:r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9A08715-DCD1-8A47-DEE0-811141E96BC2}"/>
              </a:ext>
            </a:extLst>
          </p:cNvPr>
          <p:cNvCxnSpPr>
            <a:cxnSpLocks/>
          </p:cNvCxnSpPr>
          <p:nvPr/>
        </p:nvCxnSpPr>
        <p:spPr>
          <a:xfrm flipH="1" flipV="1">
            <a:off x="11293395" y="4729421"/>
            <a:ext cx="366409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9A522F-10DC-25B3-A810-DB0453EDFFA4}"/>
              </a:ext>
            </a:extLst>
          </p:cNvPr>
          <p:cNvSpPr txBox="1"/>
          <p:nvPr/>
        </p:nvSpPr>
        <p:spPr>
          <a:xfrm>
            <a:off x="11633516" y="4576845"/>
            <a:ext cx="659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0.78</a:t>
            </a:r>
            <a:endParaRPr lang="ru-RU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8CAB227-9883-97FC-38D6-CF6772A45A0A}"/>
              </a:ext>
            </a:extLst>
          </p:cNvPr>
          <p:cNvCxnSpPr>
            <a:cxnSpLocks/>
          </p:cNvCxnSpPr>
          <p:nvPr/>
        </p:nvCxnSpPr>
        <p:spPr>
          <a:xfrm flipH="1">
            <a:off x="802325" y="2019037"/>
            <a:ext cx="1621" cy="372731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5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u 1">
            <a:extLst>
              <a:ext uri="{FF2B5EF4-FFF2-40B4-BE49-F238E27FC236}">
                <a16:creationId xmlns:a16="http://schemas.microsoft.com/office/drawing/2014/main" id="{042FCFF1-3E94-B7FB-FF67-B713C88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66" y="427756"/>
            <a:ext cx="8292230" cy="720139"/>
          </a:xfrm>
        </p:spPr>
        <p:txBody>
          <a:bodyPr>
            <a:normAutofit/>
          </a:bodyPr>
          <a:lstStyle/>
          <a:p>
            <a:pPr algn="ctr"/>
            <a:r>
              <a:rPr lang="ro-RO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Interpretation</a:t>
            </a:r>
            <a:r>
              <a:rPr lang="ro-R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ro-RO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ro-RO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sp>
        <p:nvSpPr>
          <p:cNvPr id="3" name="Titlu 1">
            <a:extLst>
              <a:ext uri="{FF2B5EF4-FFF2-40B4-BE49-F238E27FC236}">
                <a16:creationId xmlns:a16="http://schemas.microsoft.com/office/drawing/2014/main" id="{DDB2F3B7-B39A-14C6-78BD-4B20D91CCDA7}"/>
              </a:ext>
            </a:extLst>
          </p:cNvPr>
          <p:cNvSpPr txBox="1">
            <a:spLocks/>
          </p:cNvSpPr>
          <p:nvPr/>
        </p:nvSpPr>
        <p:spPr>
          <a:xfrm>
            <a:off x="159708" y="2390166"/>
            <a:ext cx="6183681" cy="4624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2800" b="1">
                <a:ea typeface="Calibri Light"/>
                <a:cs typeface="Calibri Light"/>
              </a:rPr>
              <a:t>For </a:t>
            </a:r>
            <a:r>
              <a:rPr lang="ro-RO" sz="2800" b="1" err="1">
                <a:ea typeface="Calibri Light"/>
                <a:cs typeface="Calibri Light"/>
              </a:rPr>
              <a:t>low</a:t>
            </a:r>
            <a:r>
              <a:rPr lang="ro-RO" sz="2800" b="1">
                <a:ea typeface="Calibri Light"/>
                <a:cs typeface="Calibri Light"/>
              </a:rPr>
              <a:t> (&lt;=0.1) </a:t>
            </a:r>
            <a:r>
              <a:rPr lang="ro-RO" sz="2800" b="1" err="1">
                <a:ea typeface="Calibri Light"/>
                <a:cs typeface="Calibri Light"/>
              </a:rPr>
              <a:t>infection</a:t>
            </a:r>
            <a:r>
              <a:rPr lang="ro-RO" sz="2800" b="1">
                <a:ea typeface="Calibri Light"/>
                <a:cs typeface="Calibri Light"/>
              </a:rPr>
              <a:t> </a:t>
            </a:r>
            <a:r>
              <a:rPr lang="ro-RO" sz="2800" b="1" err="1">
                <a:ea typeface="Calibri Light"/>
                <a:cs typeface="Calibri Light"/>
              </a:rPr>
              <a:t>spread</a:t>
            </a:r>
            <a:r>
              <a:rPr lang="ro-RO" sz="2800" b="1">
                <a:ea typeface="Calibri Light"/>
                <a:cs typeface="Calibri Light"/>
              </a:rPr>
              <a:t> rate</a:t>
            </a:r>
          </a:p>
          <a:p>
            <a:endParaRPr lang="ro-RO" sz="2800">
              <a:ea typeface="Calibri Light"/>
              <a:cs typeface="Calibri Light"/>
            </a:endParaRPr>
          </a:p>
          <a:p>
            <a:pPr marL="571500" indent="-571500">
              <a:buFont typeface="Arial"/>
              <a:buChar char="•"/>
            </a:pPr>
            <a:r>
              <a:rPr lang="ro-RO" sz="2800" err="1">
                <a:ea typeface="Calibri Light"/>
                <a:cs typeface="Calibri Light"/>
              </a:rPr>
              <a:t>Protection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spread</a:t>
            </a:r>
            <a:r>
              <a:rPr lang="ro-RO" sz="2800">
                <a:ea typeface="Calibri Light"/>
                <a:cs typeface="Calibri Light"/>
              </a:rPr>
              <a:t> rate </a:t>
            </a:r>
            <a:r>
              <a:rPr lang="ro-RO" sz="2800" err="1">
                <a:ea typeface="Calibri Light"/>
                <a:cs typeface="Calibri Light"/>
              </a:rPr>
              <a:t>is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key</a:t>
            </a:r>
            <a:endParaRPr lang="ro-RO" sz="2800">
              <a:ea typeface="Calibri Light"/>
              <a:cs typeface="Calibri Light"/>
            </a:endParaRPr>
          </a:p>
          <a:p>
            <a:pPr marL="571500" indent="-571500">
              <a:buFont typeface="Arial"/>
              <a:buChar char="•"/>
            </a:pPr>
            <a:r>
              <a:rPr lang="ro-RO" sz="2800" err="1">
                <a:ea typeface="Calibri Light"/>
                <a:cs typeface="Calibri Light"/>
              </a:rPr>
              <a:t>Even</a:t>
            </a:r>
            <a:r>
              <a:rPr lang="ro-RO" sz="2800">
                <a:ea typeface="Calibri Light"/>
                <a:cs typeface="Calibri Light"/>
              </a:rPr>
              <a:t> minimal </a:t>
            </a:r>
            <a:r>
              <a:rPr lang="ro-RO" sz="2800" err="1">
                <a:ea typeface="Calibri Light"/>
                <a:cs typeface="Calibri Light"/>
              </a:rPr>
              <a:t>protection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is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useful</a:t>
            </a:r>
            <a:endParaRPr lang="ro-RO" sz="2800">
              <a:ea typeface="Calibri Light"/>
              <a:cs typeface="Calibri Light"/>
            </a:endParaRPr>
          </a:p>
          <a:p>
            <a:pPr marL="571500" indent="-571500">
              <a:buFont typeface="Arial"/>
              <a:buChar char="•"/>
            </a:pPr>
            <a:r>
              <a:rPr lang="ro-RO" sz="2800" err="1">
                <a:ea typeface="Calibri Light"/>
                <a:cs typeface="Calibri Light"/>
              </a:rPr>
              <a:t>Protection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strength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is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mostly</a:t>
            </a:r>
            <a:r>
              <a:rPr lang="ro-RO" sz="2800">
                <a:ea typeface="Calibri Light"/>
                <a:cs typeface="Calibri Light"/>
              </a:rPr>
              <a:t> insignificant</a:t>
            </a:r>
          </a:p>
          <a:p>
            <a:pPr marL="571500" indent="-571500">
              <a:buFont typeface="Arial"/>
              <a:buChar char="•"/>
            </a:pPr>
            <a:endParaRPr lang="ro-RO" sz="2800">
              <a:ea typeface="Calibri Light"/>
              <a:cs typeface="Calibri Light"/>
            </a:endParaRPr>
          </a:p>
        </p:txBody>
      </p:sp>
      <p:sp>
        <p:nvSpPr>
          <p:cNvPr id="6" name="Titlu 1">
            <a:extLst>
              <a:ext uri="{FF2B5EF4-FFF2-40B4-BE49-F238E27FC236}">
                <a16:creationId xmlns:a16="http://schemas.microsoft.com/office/drawing/2014/main" id="{F2C84745-EB7C-B1E9-F722-88C6C7B8F054}"/>
              </a:ext>
            </a:extLst>
          </p:cNvPr>
          <p:cNvSpPr txBox="1">
            <a:spLocks/>
          </p:cNvSpPr>
          <p:nvPr/>
        </p:nvSpPr>
        <p:spPr>
          <a:xfrm>
            <a:off x="6339213" y="2390167"/>
            <a:ext cx="5703518" cy="4968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2800" b="1">
                <a:ea typeface="Calibri Light"/>
                <a:cs typeface="Calibri Light"/>
              </a:rPr>
              <a:t>For </a:t>
            </a:r>
            <a:r>
              <a:rPr lang="ro-RO" sz="2800" b="1" err="1">
                <a:ea typeface="Calibri Light"/>
                <a:cs typeface="Calibri Light"/>
              </a:rPr>
              <a:t>high</a:t>
            </a:r>
            <a:r>
              <a:rPr lang="ro-RO" sz="2800" b="1">
                <a:ea typeface="Calibri Light"/>
                <a:cs typeface="Calibri Light"/>
              </a:rPr>
              <a:t> </a:t>
            </a:r>
            <a:r>
              <a:rPr lang="ro-RO" sz="2800" b="1" err="1">
                <a:ea typeface="Calibri Light"/>
                <a:cs typeface="Calibri Light"/>
              </a:rPr>
              <a:t>infection</a:t>
            </a:r>
            <a:r>
              <a:rPr lang="ro-RO" sz="2800" b="1">
                <a:ea typeface="Calibri Light"/>
                <a:cs typeface="Calibri Light"/>
              </a:rPr>
              <a:t> </a:t>
            </a:r>
            <a:r>
              <a:rPr lang="ro-RO" sz="2800" b="1" err="1">
                <a:ea typeface="Calibri Light"/>
                <a:cs typeface="Calibri Light"/>
              </a:rPr>
              <a:t>spread</a:t>
            </a:r>
            <a:r>
              <a:rPr lang="ro-RO" sz="2800" b="1">
                <a:ea typeface="Calibri Light"/>
                <a:cs typeface="Calibri Light"/>
              </a:rPr>
              <a:t> rate</a:t>
            </a:r>
            <a:endParaRPr lang="en-US" sz="2800" b="1">
              <a:ea typeface="Calibri Light" panose="020F0302020204030204"/>
              <a:cs typeface="Calibri Light" panose="020F0302020204030204"/>
            </a:endParaRPr>
          </a:p>
          <a:p>
            <a:pPr algn="ctr"/>
            <a:endParaRPr lang="ro-RO" sz="2800">
              <a:ea typeface="Calibri Light"/>
              <a:cs typeface="Calibri Light"/>
            </a:endParaRPr>
          </a:p>
          <a:p>
            <a:pPr marL="571500" indent="-571500">
              <a:buFont typeface="Arial"/>
              <a:buChar char="•"/>
            </a:pPr>
            <a:r>
              <a:rPr lang="ro-RO" sz="2800" err="1">
                <a:ea typeface="Calibri Light"/>
                <a:cs typeface="Calibri Light"/>
              </a:rPr>
              <a:t>Protection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spread</a:t>
            </a:r>
            <a:r>
              <a:rPr lang="ro-RO" sz="2800">
                <a:ea typeface="Calibri Light"/>
                <a:cs typeface="Calibri Light"/>
              </a:rPr>
              <a:t> rate </a:t>
            </a:r>
            <a:r>
              <a:rPr lang="ro-RO" sz="2800" err="1">
                <a:ea typeface="Calibri Light"/>
                <a:cs typeface="Calibri Light"/>
              </a:rPr>
              <a:t>is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still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most</a:t>
            </a:r>
            <a:r>
              <a:rPr lang="ro-RO" sz="2800">
                <a:ea typeface="Calibri Light"/>
                <a:cs typeface="Calibri Light"/>
              </a:rPr>
              <a:t> important</a:t>
            </a:r>
          </a:p>
          <a:p>
            <a:pPr marL="571500" indent="-571500">
              <a:buFont typeface="Arial"/>
              <a:buChar char="•"/>
            </a:pPr>
            <a:r>
              <a:rPr lang="ro-RO" sz="2800" err="1">
                <a:ea typeface="Calibri Light"/>
                <a:cs typeface="Calibri Light"/>
              </a:rPr>
              <a:t>Protection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strength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now</a:t>
            </a:r>
            <a:r>
              <a:rPr lang="ro-RO" sz="2800">
                <a:ea typeface="Calibri Light"/>
                <a:cs typeface="Calibri Light"/>
              </a:rPr>
              <a:t> </a:t>
            </a:r>
            <a:r>
              <a:rPr lang="ro-RO" sz="2800" err="1">
                <a:ea typeface="Calibri Light"/>
                <a:cs typeface="Calibri Light"/>
              </a:rPr>
              <a:t>also</a:t>
            </a:r>
            <a:r>
              <a:rPr lang="ro-RO" sz="2800">
                <a:ea typeface="Calibri Light"/>
                <a:cs typeface="Calibri Light"/>
              </a:rPr>
              <a:t> a </a:t>
            </a:r>
            <a:r>
              <a:rPr lang="ro-RO" sz="2800" err="1">
                <a:ea typeface="Calibri Light"/>
                <a:cs typeface="Calibri Light"/>
              </a:rPr>
              <a:t>key</a:t>
            </a:r>
            <a:r>
              <a:rPr lang="ro-RO" sz="2800">
                <a:ea typeface="Calibri Light"/>
                <a:cs typeface="Calibri Light"/>
              </a:rPr>
              <a:t> factor</a:t>
            </a:r>
          </a:p>
          <a:p>
            <a:endParaRPr lang="ro-RO" sz="28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691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A2CEF-D66B-413E-ABB0-0B949D71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00D81-C946-413B-A42E-C1046942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96" y="1999270"/>
            <a:ext cx="5381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Analyze metadata for more insights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Does method of transmission matter? (needle, sexual, etc.)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Could age, gender, orientation etc. matter?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/>
              <a:t>Compare how communities differ in HIV spread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/>
              <a:t>Targeted protection or infection of specific nodes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Test protection strategies for high-risk groups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>
              <a:ea typeface="Calibri"/>
              <a:cs typeface="Calibri"/>
            </a:endParaRPr>
          </a:p>
        </p:txBody>
      </p:sp>
      <p:pic>
        <p:nvPicPr>
          <p:cNvPr id="3" name="Imagine 2" descr="O imagine care conține îmbrăcăminte, de interior, Chip de om, femeie&#10;&#10;Descriere generată automat">
            <a:extLst>
              <a:ext uri="{FF2B5EF4-FFF2-40B4-BE49-F238E27FC236}">
                <a16:creationId xmlns:a16="http://schemas.microsoft.com/office/drawing/2014/main" id="{69D0C7C1-A347-B075-6679-B84CA98C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89" r="237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996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C88EA-87EE-4B4F-85C7-586012403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933"/>
            <a:ext cx="9144000" cy="2306637"/>
          </a:xfrm>
        </p:spPr>
        <p:txBody>
          <a:bodyPr>
            <a:norm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308F0-F628-4C5E-B075-2BC7B6E1C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77" b="93926" l="7708" r="91684">
                        <a14:foregroundMark x1="52738" y1="48156" x2="52941" y2="52278"/>
                        <a14:foregroundMark x1="44219" y1="8894" x2="44219" y2="8894"/>
                        <a14:foregroundMark x1="54158" y1="8677" x2="54158" y2="8677"/>
                        <a14:foregroundMark x1="8722" y1="79393" x2="8722" y2="79393"/>
                        <a14:foregroundMark x1="7708" y1="77657" x2="7708" y2="77657"/>
                        <a14:foregroundMark x1="13793" y1="89154" x2="13793" y2="89154"/>
                        <a14:foregroundMark x1="13793" y1="89154" x2="13793" y2="89154"/>
                        <a14:foregroundMark x1="13793" y1="89154" x2="13793" y2="89154"/>
                        <a14:foregroundMark x1="13185" y1="89154" x2="13185" y2="89154"/>
                        <a14:foregroundMark x1="12373" y1="88720" x2="12373" y2="88720"/>
                        <a14:foregroundMark x1="11765" y1="87636" x2="11765" y2="87636"/>
                        <a14:foregroundMark x1="28195" y1="91540" x2="17850" y2="90889"/>
                        <a14:foregroundMark x1="17850" y1="90889" x2="11359" y2="87202"/>
                        <a14:foregroundMark x1="67951" y1="85249" x2="77079" y2="90239"/>
                        <a14:foregroundMark x1="77079" y1="90239" x2="87424" y2="86768"/>
                        <a14:foregroundMark x1="87424" y1="86768" x2="92089" y2="78091"/>
                        <a14:foregroundMark x1="39959" y1="91974" x2="43813" y2="92408"/>
                        <a14:foregroundMark x1="58012" y1="93709" x2="60243" y2="93926"/>
                        <a14:foregroundMark x1="81136" y1="26030" x2="81136" y2="26030"/>
                        <a14:foregroundMark x1="73631" y1="16703" x2="73631" y2="16703"/>
                        <a14:foregroundMark x1="74848" y1="21475" x2="74848" y2="21475"/>
                        <a14:foregroundMark x1="76673" y1="21475" x2="76673" y2="21475"/>
                        <a14:foregroundMark x1="71602" y1="18438" x2="71602" y2="18438"/>
                        <a14:foregroundMark x1="73225" y1="20174" x2="73225" y2="20174"/>
                        <a14:foregroundMark x1="77485" y1="25813" x2="77485" y2="25813"/>
                        <a14:foregroundMark x1="77890" y1="21692" x2="77890" y2="21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3035417"/>
            <a:ext cx="3487434" cy="326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9AD20-18D5-4930-9DAC-373477BFB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2" b="95861" l="9816" r="89980">
                        <a14:foregroundMark x1="54192" y1="6972" x2="54192" y2="6972"/>
                        <a14:foregroundMark x1="53783" y1="92593" x2="53783" y2="92593"/>
                        <a14:foregroundMark x1="46830" y1="96078" x2="46830" y2="96078"/>
                        <a14:foregroundMark x1="53579" y1="2832" x2="53579" y2="2832"/>
                        <a14:foregroundMark x1="42945" y1="17429" x2="42945" y2="17429"/>
                        <a14:foregroundMark x1="45808" y1="12636" x2="47239" y2="11111"/>
                        <a14:backgroundMark x1="41309" y1="16776" x2="41309" y2="16776"/>
                        <a14:backgroundMark x1="41309" y1="21351" x2="41309" y2="21351"/>
                        <a14:backgroundMark x1="41104" y1="20479" x2="41104" y2="20479"/>
                        <a14:backgroundMark x1="60532" y1="72331" x2="61759" y2="75599"/>
                        <a14:backgroundMark x1="70961" y1="82571" x2="70961" y2="83224"/>
                        <a14:backgroundMark x1="78937" y1="84096" x2="78937" y2="85839"/>
                        <a14:backgroundMark x1="84458" y1="79956" x2="84458" y2="799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9424" y="3002450"/>
            <a:ext cx="3411376" cy="3202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13E71-8ABC-4709-95B6-2C6684571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11" b="93512" l="9847" r="89716">
                        <a14:foregroundMark x1="45295" y1="10515" x2="45295" y2="10515"/>
                        <a14:foregroundMark x1="47046" y1="7830" x2="45733" y2="7830"/>
                        <a14:foregroundMark x1="58425" y1="7383" x2="58425" y2="7383"/>
                        <a14:foregroundMark x1="49891" y1="6935" x2="49891" y2="6935"/>
                        <a14:foregroundMark x1="53829" y1="93512" x2="53829" y2="93512"/>
                        <a14:foregroundMark x1="70022" y1="38479" x2="70897" y2="39821"/>
                        <a14:foregroundMark x1="74617" y1="38031" x2="74617" y2="38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022702" y="2969484"/>
            <a:ext cx="3341132" cy="3268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B9923-7728-43B6-9648-84B44899A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8200" l="9581" r="89621">
                        <a14:foregroundMark x1="43513" y1="5400" x2="58683" y2="7800"/>
                        <a14:foregroundMark x1="19760" y1="75400" x2="19760" y2="75000"/>
                        <a14:foregroundMark x1="58483" y1="93800" x2="66467" y2="97000"/>
                        <a14:foregroundMark x1="30140" y1="94800" x2="40319" y2="94400"/>
                        <a14:foregroundMark x1="40319" y1="94400" x2="41118" y2="93800"/>
                        <a14:foregroundMark x1="28343" y1="96800" x2="28343" y2="96800"/>
                        <a14:foregroundMark x1="26747" y1="95400" x2="26747" y2="95400"/>
                        <a14:foregroundMark x1="19361" y1="74200" x2="19760" y2="73200"/>
                        <a14:foregroundMark x1="69261" y1="96800" x2="63673" y2="91000"/>
                        <a14:foregroundMark x1="71657" y1="97600" x2="69461" y2="95400"/>
                        <a14:foregroundMark x1="69461" y1="95400" x2="70259" y2="94400"/>
                        <a14:foregroundMark x1="70259" y1="94400" x2="71058" y2="94000"/>
                        <a14:foregroundMark x1="69860" y1="93400" x2="67665" y2="91800"/>
                        <a14:foregroundMark x1="60878" y1="88200" x2="63074" y2="91000"/>
                        <a14:foregroundMark x1="62275" y1="98200" x2="53493" y2="95600"/>
                        <a14:foregroundMark x1="34930" y1="90400" x2="35729" y2="89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834" y="3073791"/>
            <a:ext cx="3065522" cy="3059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F62AD-CC63-4E3A-613C-5F2DF5BB6284}"/>
              </a:ext>
            </a:extLst>
          </p:cNvPr>
          <p:cNvSpPr txBox="1"/>
          <p:nvPr/>
        </p:nvSpPr>
        <p:spPr>
          <a:xfrm>
            <a:off x="118055" y="6385775"/>
            <a:ext cx="11955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References: </a:t>
            </a:r>
            <a:r>
              <a:rPr lang="en-US">
                <a:ea typeface="Calibri"/>
                <a:cs typeface="Calibri"/>
                <a:hlinkClick r:id="rId10"/>
              </a:rPr>
              <a:t>GitHub Repo</a:t>
            </a:r>
            <a:r>
              <a:rPr lang="en-US">
                <a:ea typeface="Calibri"/>
                <a:cs typeface="Calibri"/>
              </a:rPr>
              <a:t>; Images generated by ChatGPT (with DALL-E), prompts available on GitHub repo.</a:t>
            </a:r>
          </a:p>
        </p:txBody>
      </p:sp>
    </p:spTree>
    <p:extLst>
      <p:ext uri="{BB962C8B-B14F-4D97-AF65-F5344CB8AC3E}">
        <p14:creationId xmlns:p14="http://schemas.microsoft.com/office/powerpoint/2010/main" val="31277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20AA7-7A02-42D5-9376-2190BD55F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4" r="45124" b="1337"/>
          <a:stretch/>
        </p:blipFill>
        <p:spPr>
          <a:xfrm flipH="1"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A3D52-87A4-4CF5-B3F3-F12F1620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4" y="1161288"/>
            <a:ext cx="3438144" cy="112471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94CA-2D46-487F-9B99-DFB76A9C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54" y="2718054"/>
            <a:ext cx="3438906" cy="320725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Network Introduction</a:t>
            </a:r>
          </a:p>
          <a:p>
            <a:r>
              <a:rPr lang="en-US" sz="1700">
                <a:solidFill>
                  <a:schemeClr val="bg1"/>
                </a:solidFill>
              </a:rPr>
              <a:t>Centralities</a:t>
            </a:r>
          </a:p>
          <a:p>
            <a:r>
              <a:rPr lang="en-US" sz="1700">
                <a:solidFill>
                  <a:schemeClr val="bg1"/>
                </a:solidFill>
              </a:rPr>
              <a:t>Communities</a:t>
            </a:r>
          </a:p>
          <a:p>
            <a:r>
              <a:rPr lang="en-US" sz="1700">
                <a:solidFill>
                  <a:schemeClr val="bg1"/>
                </a:solidFill>
              </a:rPr>
              <a:t>Power Law</a:t>
            </a:r>
          </a:p>
          <a:p>
            <a:r>
              <a:rPr lang="en-US" sz="1700">
                <a:solidFill>
                  <a:schemeClr val="bg1"/>
                </a:solidFill>
              </a:rPr>
              <a:t>Research Question</a:t>
            </a:r>
          </a:p>
          <a:p>
            <a:r>
              <a:rPr lang="en-US" sz="1700">
                <a:solidFill>
                  <a:schemeClr val="bg1"/>
                </a:solidFill>
              </a:rPr>
              <a:t>SIR Model</a:t>
            </a:r>
          </a:p>
          <a:p>
            <a:r>
              <a:rPr lang="en-US" sz="1700">
                <a:solidFill>
                  <a:schemeClr val="bg1"/>
                </a:solidFill>
              </a:rPr>
              <a:t>SIR+ Model</a:t>
            </a:r>
          </a:p>
          <a:p>
            <a:r>
              <a:rPr lang="en-US" sz="1700">
                <a:solidFill>
                  <a:schemeClr val="bg1"/>
                </a:solidFill>
              </a:rPr>
              <a:t>Conclusion</a:t>
            </a:r>
          </a:p>
          <a:p>
            <a:r>
              <a:rPr lang="en-US" sz="1700">
                <a:solidFill>
                  <a:schemeClr val="bg1"/>
                </a:solidFill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169118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BCDA-7021-4C26-A535-A202CCAA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Introduction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07D6-7A84-442B-9734-67B1709F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93712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Collection of datasets gathered between 1988-2001, organized into 3 networks: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DS1 Person (meta data about each node / participants in survey)</a:t>
            </a:r>
            <a:endParaRPr lang="en-US" sz="2000">
              <a:ea typeface="Calibri"/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DS2 Pairs of persons - </a:t>
            </a:r>
            <a:r>
              <a:rPr lang="en-US" sz="2000" err="1"/>
              <a:t>Egodyads</a:t>
            </a:r>
            <a:endParaRPr lang="en-US" sz="2000" err="1">
              <a:ea typeface="Calibri"/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b="1"/>
              <a:t>DS3 Pairs of persons – </a:t>
            </a:r>
            <a:r>
              <a:rPr lang="en-US" sz="2000" b="1" err="1"/>
              <a:t>Alterdyads</a:t>
            </a:r>
            <a:endParaRPr lang="en-US" sz="2000" b="1">
              <a:ea typeface="Calibri"/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b="1">
              <a:ea typeface="Calibri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Undirected, unipartite network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Interviewees + listed partners </a:t>
            </a:r>
            <a:r>
              <a:rPr lang="en-US" sz="2000" err="1"/>
              <a:t>edgelist</a:t>
            </a:r>
            <a:endParaRPr lang="en-US" sz="2000" err="1">
              <a:ea typeface="Calibri"/>
              <a:cs typeface="Calibri"/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121028 original edges</a:t>
            </a:r>
            <a:endParaRPr lang="en-US" sz="2000">
              <a:ea typeface="Calibri"/>
              <a:cs typeface="Calibri"/>
            </a:endParaRPr>
          </a:p>
          <a:p>
            <a:pPr indent="-228600">
              <a:buChar char="•"/>
            </a:pPr>
            <a:endParaRPr lang="en-US" sz="2000">
              <a:ea typeface="Calibri"/>
              <a:cs typeface="Calibri"/>
            </a:endParaRPr>
          </a:p>
          <a:p>
            <a:pPr indent="-228600">
              <a:buChar char="•"/>
            </a:pPr>
            <a:endParaRPr lang="en-US" sz="2000">
              <a:ea typeface="Calibri"/>
              <a:cs typeface="Calibri"/>
            </a:endParaRPr>
          </a:p>
          <a:p>
            <a:pPr indent="-228600">
              <a:buChar char="•"/>
            </a:pPr>
            <a:endParaRPr lang="en-US" sz="2000">
              <a:ea typeface="Calibri"/>
              <a:cs typeface="Calibri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18ECCF-1B72-E2C7-28E8-178A456BA72D}"/>
              </a:ext>
            </a:extLst>
          </p:cNvPr>
          <p:cNvGrpSpPr/>
          <p:nvPr/>
        </p:nvGrpSpPr>
        <p:grpSpPr>
          <a:xfrm>
            <a:off x="6113284" y="166865"/>
            <a:ext cx="6080680" cy="6811955"/>
            <a:chOff x="6775223" y="782621"/>
            <a:chExt cx="5341775" cy="6119228"/>
          </a:xfrm>
        </p:grpSpPr>
        <p:pic>
          <p:nvPicPr>
            <p:cNvPr id="4" name="Picture 3" descr="A black background with orange dots&#10;&#10;Description automatically generated">
              <a:extLst>
                <a:ext uri="{FF2B5EF4-FFF2-40B4-BE49-F238E27FC236}">
                  <a16:creationId xmlns:a16="http://schemas.microsoft.com/office/drawing/2014/main" id="{9DE7808B-5B12-F937-8561-949BDBC4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5" r="36425" b="15"/>
            <a:stretch/>
          </p:blipFill>
          <p:spPr>
            <a:xfrm>
              <a:off x="6775223" y="1421468"/>
              <a:ext cx="5187757" cy="4942446"/>
            </a:xfrm>
            <a:prstGeom prst="rect">
              <a:avLst/>
            </a:prstGeom>
          </p:spPr>
        </p:pic>
        <p:pic>
          <p:nvPicPr>
            <p:cNvPr id="5" name="Picture 4" descr="A black background with orange dots&#10;&#10;Description automatically generated">
              <a:extLst>
                <a:ext uri="{FF2B5EF4-FFF2-40B4-BE49-F238E27FC236}">
                  <a16:creationId xmlns:a16="http://schemas.microsoft.com/office/drawing/2014/main" id="{C9D57422-88EF-B23A-DD77-3752CF20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231" b="71915"/>
            <a:stretch/>
          </p:blipFill>
          <p:spPr>
            <a:xfrm>
              <a:off x="9168978" y="782621"/>
              <a:ext cx="2794009" cy="1270280"/>
            </a:xfrm>
            <a:prstGeom prst="rect">
              <a:avLst/>
            </a:prstGeom>
          </p:spPr>
        </p:pic>
        <p:pic>
          <p:nvPicPr>
            <p:cNvPr id="6" name="Picture 5" descr="A black background with orange dots&#10;&#10;Description automatically generated">
              <a:extLst>
                <a:ext uri="{FF2B5EF4-FFF2-40B4-BE49-F238E27FC236}">
                  <a16:creationId xmlns:a16="http://schemas.microsoft.com/office/drawing/2014/main" id="{7410A7AF-FC4F-37EB-51E5-A811A3250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710" t="79149" r="-739" b="12979"/>
            <a:stretch/>
          </p:blipFill>
          <p:spPr>
            <a:xfrm>
              <a:off x="6890675" y="6355227"/>
              <a:ext cx="2713262" cy="331060"/>
            </a:xfrm>
            <a:prstGeom prst="rect">
              <a:avLst/>
            </a:prstGeom>
          </p:spPr>
        </p:pic>
        <p:pic>
          <p:nvPicPr>
            <p:cNvPr id="7" name="Picture 6" descr="A black background with orange dots&#10;&#10;Description automatically generated">
              <a:extLst>
                <a:ext uri="{FF2B5EF4-FFF2-40B4-BE49-F238E27FC236}">
                  <a16:creationId xmlns:a16="http://schemas.microsoft.com/office/drawing/2014/main" id="{7FE143B7-7618-684E-A93E-EFE3B581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239" t="86596"/>
            <a:stretch/>
          </p:blipFill>
          <p:spPr>
            <a:xfrm>
              <a:off x="9442220" y="6301346"/>
              <a:ext cx="2613146" cy="600503"/>
            </a:xfrm>
            <a:prstGeom prst="rect">
              <a:avLst/>
            </a:prstGeom>
          </p:spPr>
        </p:pic>
        <p:pic>
          <p:nvPicPr>
            <p:cNvPr id="8" name="Picture 7" descr="A black background with orange dots&#10;&#10;Description automatically generated">
              <a:extLst>
                <a:ext uri="{FF2B5EF4-FFF2-40B4-BE49-F238E27FC236}">
                  <a16:creationId xmlns:a16="http://schemas.microsoft.com/office/drawing/2014/main" id="{CA7801E4-7F47-D818-9BA8-07917C3A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710" t="64894" r="-538" b="20638"/>
            <a:stretch/>
          </p:blipFill>
          <p:spPr>
            <a:xfrm>
              <a:off x="10007948" y="4215469"/>
              <a:ext cx="2109050" cy="523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04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9EC2B2-D1A8-170B-0D3A-9ABA9A19FEC1}"/>
              </a:ext>
            </a:extLst>
          </p:cNvPr>
          <p:cNvSpPr txBox="1">
            <a:spLocks/>
          </p:cNvSpPr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Network (Largest Connected Component)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800DD-3046-0C33-AF30-61ED64489CB3}"/>
              </a:ext>
            </a:extLst>
          </p:cNvPr>
          <p:cNvSpPr txBox="1"/>
          <p:nvPr/>
        </p:nvSpPr>
        <p:spPr>
          <a:xfrm>
            <a:off x="835152" y="2203173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5743 nodes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22710 edges</a:t>
            </a:r>
            <a:endParaRPr lang="en-US" sz="170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Average degree: 7.91</a:t>
            </a:r>
            <a:endParaRPr lang="en-US" sz="170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Median degree: 6</a:t>
            </a:r>
            <a:endParaRPr lang="en-US" sz="170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000000"/>
                </a:solidFill>
                <a:ea typeface="Calibri"/>
                <a:cs typeface="Calibri"/>
              </a:rPr>
              <a:t>Avg. Path Length: 6.89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000000"/>
                </a:solidFill>
                <a:ea typeface="Calibri"/>
                <a:cs typeface="Calibri"/>
              </a:rPr>
              <a:t>Diameter: 21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Global clustering coefficient: 0.407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Top degree centrality nodes:</a:t>
            </a:r>
            <a:endParaRPr lang="en-US" sz="1700"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'283': 0.036, 204 (degree)</a:t>
            </a:r>
            <a:endParaRPr lang="en-US" sz="1700"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'618': 0.028, 158</a:t>
            </a:r>
            <a:endParaRPr lang="en-US" sz="1700"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'266': 0.026, 150</a:t>
            </a:r>
            <a:endParaRPr lang="en-US" sz="1700"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'389': 0.022, 128</a:t>
            </a:r>
            <a:endParaRPr lang="en-US" sz="1700"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'16': 0.016, 97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91DD-21F9-42E9-B7CE-37F7C57D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97" t="2961" r="7010" b="4934"/>
          <a:stretch/>
        </p:blipFill>
        <p:spPr>
          <a:xfrm>
            <a:off x="5211414" y="472985"/>
            <a:ext cx="6969754" cy="5850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9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7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7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9EC2B2-D1A8-170B-0D3A-9ABA9A19FEC1}"/>
              </a:ext>
            </a:extLst>
          </p:cNvPr>
          <p:cNvSpPr txBox="1">
            <a:spLocks/>
          </p:cNvSpPr>
          <p:nvPr/>
        </p:nvSpPr>
        <p:spPr>
          <a:xfrm>
            <a:off x="7442297" y="298239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Centrality Measures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 Light"/>
              <a:cs typeface="Calibri Light"/>
            </a:endParaRPr>
          </a:p>
        </p:txBody>
      </p:sp>
      <p:pic>
        <p:nvPicPr>
          <p:cNvPr id="7" name="Picture 3" descr="O imagine care conține floare, galben&#10;&#10;Descriere generată automat">
            <a:extLst>
              <a:ext uri="{FF2B5EF4-FFF2-40B4-BE49-F238E27FC236}">
                <a16:creationId xmlns:a16="http://schemas.microsoft.com/office/drawing/2014/main" id="{E42A9611-8D52-3CE5-477D-062A90B2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7" r="218" b="-7302"/>
          <a:stretch/>
        </p:blipFill>
        <p:spPr>
          <a:xfrm>
            <a:off x="20" y="10"/>
            <a:ext cx="7364267" cy="7369506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D99D6-42ED-13A6-7397-3BE8E06D199C}"/>
              </a:ext>
            </a:extLst>
          </p:cNvPr>
          <p:cNvSpPr txBox="1"/>
          <p:nvPr/>
        </p:nvSpPr>
        <p:spPr>
          <a:xfrm>
            <a:off x="7690621" y="1916482"/>
            <a:ext cx="39540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buFont typeface="Arial,Sans-Serif"/>
              <a:buChar char="•"/>
            </a:pPr>
            <a:r>
              <a:rPr lang="en-US" baseline="0">
                <a:latin typeface="Calibri"/>
                <a:ea typeface="Arial"/>
                <a:cs typeface="Arial"/>
              </a:rPr>
              <a:t>Top </a:t>
            </a:r>
            <a:r>
              <a:rPr lang="en-US">
                <a:latin typeface="Calibri"/>
                <a:ea typeface="Arial"/>
                <a:cs typeface="Arial"/>
              </a:rPr>
              <a:t>closeness centrality</a:t>
            </a:r>
            <a:r>
              <a:rPr lang="en-US" baseline="0">
                <a:latin typeface="Calibri"/>
                <a:ea typeface="Arial"/>
                <a:cs typeface="Arial"/>
              </a:rPr>
              <a:t> nodes:</a:t>
            </a:r>
            <a:r>
              <a:rPr lang="en-US">
                <a:latin typeface="Calibri"/>
                <a:ea typeface="Arial"/>
                <a:cs typeface="Arial"/>
              </a:rPr>
              <a:t>​</a:t>
            </a:r>
          </a:p>
          <a:p>
            <a:pPr marL="742950" lvl="1" indent="-22860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'283':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0.2444</a:t>
            </a:r>
          </a:p>
          <a:p>
            <a:pPr marL="742950" lvl="1" indent="-22860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'77':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0.2378</a:t>
            </a:r>
            <a:endParaRPr lang="en-US">
              <a:latin typeface="Calibri"/>
              <a:ea typeface="Calibri" panose="020F0502020204030204"/>
              <a:cs typeface="Calibri" panose="020F0502020204030204"/>
            </a:endParaRP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'94':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0.2374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'266':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0.2371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'618':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0.2370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60583-725C-CC8C-DDF6-79E56EB74FC2}"/>
              </a:ext>
            </a:extLst>
          </p:cNvPr>
          <p:cNvSpPr txBox="1"/>
          <p:nvPr/>
        </p:nvSpPr>
        <p:spPr>
          <a:xfrm>
            <a:off x="7795005" y="3920645"/>
            <a:ext cx="39540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buFont typeface="Arial,Sans-Serif"/>
              <a:buChar char="•"/>
            </a:pPr>
            <a:r>
              <a:rPr lang="en-US" baseline="0">
                <a:latin typeface="Calibri"/>
                <a:ea typeface="Arial"/>
                <a:cs typeface="Arial"/>
              </a:rPr>
              <a:t>Top </a:t>
            </a:r>
            <a:r>
              <a:rPr lang="en-US">
                <a:latin typeface="Calibri"/>
                <a:ea typeface="Arial"/>
                <a:cs typeface="Arial"/>
              </a:rPr>
              <a:t>betweenness centrality</a:t>
            </a:r>
            <a:r>
              <a:rPr lang="en-US" baseline="0">
                <a:latin typeface="Calibri"/>
                <a:ea typeface="Arial"/>
                <a:cs typeface="Arial"/>
              </a:rPr>
              <a:t> nodes:</a:t>
            </a:r>
            <a:r>
              <a:rPr lang="en-US">
                <a:latin typeface="Calibri"/>
                <a:ea typeface="Arial"/>
                <a:cs typeface="Arial"/>
              </a:rPr>
              <a:t>​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'283':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0.1057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'94':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0.1041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'618':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0.0879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'48':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0.0762</a:t>
            </a:r>
          </a:p>
          <a:p>
            <a:pPr marL="742950" lvl="1" indent="-228600" rtl="0">
              <a:buFont typeface="Arial,Sans-Serif"/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'938':</a:t>
            </a:r>
            <a:r>
              <a:rPr lang="en-US" baseline="0">
                <a:latin typeface="Calibri"/>
                <a:ea typeface="Arial"/>
                <a:cs typeface="Arial"/>
              </a:rPr>
              <a:t> </a:t>
            </a:r>
            <a:r>
              <a:rPr lang="en-US">
                <a:latin typeface="Calibri"/>
                <a:ea typeface="Arial"/>
                <a:cs typeface="Arial"/>
              </a:rPr>
              <a:t>0.0705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6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08234-FD62-4643-8E94-A1FDE453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Communities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27FE-45F5-42A8-9CAF-686A6158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05" y="2134272"/>
            <a:ext cx="5823013" cy="332003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~95 communities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Average communities size: 69.1,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Size range: 4-661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Largest community sizes: 661, 266, 264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Modularity: 0.87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splattered explosion&#10;&#10;Description automatically generated">
            <a:extLst>
              <a:ext uri="{FF2B5EF4-FFF2-40B4-BE49-F238E27FC236}">
                <a16:creationId xmlns:a16="http://schemas.microsoft.com/office/drawing/2014/main" id="{BDA5B261-A540-A728-AEBA-9C704464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90" y="114961"/>
            <a:ext cx="9285360" cy="73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4EDF-9ECB-44C9-B567-3DAA2DBC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343" y="168955"/>
            <a:ext cx="4059413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Degree Distributions</a:t>
            </a:r>
          </a:p>
        </p:txBody>
      </p:sp>
      <p:pic>
        <p:nvPicPr>
          <p:cNvPr id="5" name="Picture 4" descr="A graph of a degree distribution&#10;&#10;Description automatically generated">
            <a:extLst>
              <a:ext uri="{FF2B5EF4-FFF2-40B4-BE49-F238E27FC236}">
                <a16:creationId xmlns:a16="http://schemas.microsoft.com/office/drawing/2014/main" id="{2CF5E867-670C-7D0A-504C-2611575D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" y="2046526"/>
            <a:ext cx="5694359" cy="4270768"/>
          </a:xfrm>
          <a:prstGeom prst="rect">
            <a:avLst/>
          </a:prstGeom>
        </p:spPr>
      </p:pic>
      <p:pic>
        <p:nvPicPr>
          <p:cNvPr id="3" name="Picture 2" descr="A graph with orange dots&#10;&#10;Description automatically generated">
            <a:extLst>
              <a:ext uri="{FF2B5EF4-FFF2-40B4-BE49-F238E27FC236}">
                <a16:creationId xmlns:a16="http://schemas.microsoft.com/office/drawing/2014/main" id="{37DE5B94-AA0B-0C6F-199C-995530FC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82" y="2046526"/>
            <a:ext cx="5694359" cy="42707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E1C76-8952-42A1-58D0-9B0C59831C7A}"/>
              </a:ext>
            </a:extLst>
          </p:cNvPr>
          <p:cNvSpPr txBox="1"/>
          <p:nvPr/>
        </p:nvSpPr>
        <p:spPr>
          <a:xfrm>
            <a:off x="1483496" y="1458945"/>
            <a:ext cx="3187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Largest Component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F566B-10E5-F2EE-7FD6-7C46D5276520}"/>
              </a:ext>
            </a:extLst>
          </p:cNvPr>
          <p:cNvSpPr txBox="1"/>
          <p:nvPr/>
        </p:nvSpPr>
        <p:spPr>
          <a:xfrm>
            <a:off x="7542961" y="1458945"/>
            <a:ext cx="3187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Entire Network</a:t>
            </a:r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D1DED9E3-23C0-7B93-FD66-C5FA6777A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01CD9-A065-571D-A100-803411C6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Power-</a:t>
            </a:r>
            <a:r>
              <a:rPr lang="ru-RU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</a:t>
            </a:r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4" name="Объект 3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7C77E4B-9ED2-1986-3156-7AFA80FCB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698" y="1455537"/>
            <a:ext cx="6678114" cy="52301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5BBCB-8169-6614-620B-F299BCCEA07A}"/>
              </a:ext>
            </a:extLst>
          </p:cNvPr>
          <p:cNvSpPr txBox="1"/>
          <p:nvPr/>
        </p:nvSpPr>
        <p:spPr>
          <a:xfrm>
            <a:off x="133109" y="2226917"/>
            <a:ext cx="457524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nsolas"/>
              </a:rPr>
              <a:t>Power-law vs Exponential: R = -2062.01, p = 0.0000 </a:t>
            </a:r>
            <a:endParaRPr lang="ru-RU">
              <a:latin typeface="Calibri" panose="020F0502020204030204"/>
              <a:ea typeface="Calibri"/>
              <a:cs typeface="Calibri"/>
            </a:endParaRPr>
          </a:p>
          <a:p>
            <a:r>
              <a:rPr lang="en-US" sz="1100">
                <a:latin typeface="Consolas"/>
              </a:rPr>
              <a:t>Power-law vs Log-Normal: R = -2042.88, p = 0.0000 </a:t>
            </a:r>
            <a:endParaRPr lang="ru-RU">
              <a:latin typeface="Calibri" panose="020F0502020204030204"/>
              <a:ea typeface="Calibri"/>
              <a:cs typeface="Calibri"/>
            </a:endParaRPr>
          </a:p>
          <a:p>
            <a:r>
              <a:rPr lang="en-US" sz="1100">
                <a:latin typeface="Consolas"/>
              </a:rPr>
              <a:t>Log-Normal vs Exponential: R = -19.13, p = 0.5524</a:t>
            </a:r>
            <a:endParaRPr lang="ru-RU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1861C-F8CA-66C2-09BF-7073DF4FACF8}"/>
              </a:ext>
            </a:extLst>
          </p:cNvPr>
          <p:cNvSpPr txBox="1"/>
          <p:nvPr/>
        </p:nvSpPr>
        <p:spPr>
          <a:xfrm>
            <a:off x="128969" y="3106566"/>
            <a:ext cx="44393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</a:rPr>
              <a:t>Power-law KS test: D = 0.3096, p-value = 0.0000 </a:t>
            </a:r>
            <a:endParaRPr lang="en-US" sz="1200">
              <a:latin typeface="Calibri" panose="020F0502020204030204"/>
              <a:ea typeface="Calibri"/>
              <a:cs typeface="Calibri"/>
            </a:endParaRPr>
          </a:p>
          <a:p>
            <a:r>
              <a:rPr lang="en-US" sz="1200">
                <a:latin typeface="Consolas"/>
              </a:rPr>
              <a:t>Log-normal KS test: D = 0.0850, p-value = 0.0000 </a:t>
            </a:r>
            <a:endParaRPr lang="en-US" sz="1200">
              <a:latin typeface="Calibri" panose="020F0502020204030204"/>
              <a:ea typeface="Calibri"/>
              <a:cs typeface="Calibri"/>
            </a:endParaRPr>
          </a:p>
          <a:p>
            <a:r>
              <a:rPr lang="en-US" sz="1200">
                <a:latin typeface="Consolas"/>
              </a:rPr>
              <a:t>Exponential KS test: D = 0.1569, p-value = 0.0000</a:t>
            </a:r>
            <a:endParaRPr lang="en-US" sz="1200">
              <a:ea typeface="Calibri"/>
              <a:cs typeface="Calibri"/>
            </a:endParaRPr>
          </a:p>
        </p:txBody>
      </p:sp>
      <p:pic>
        <p:nvPicPr>
          <p:cNvPr id="5" name="Рисунок 4" descr="Изображение выглядит как кот, млекопитающее, домашняя кошка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0F566FF9-B4EF-7477-C384-F9CB2F2B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55" y="4734560"/>
            <a:ext cx="1624861" cy="1681098"/>
          </a:xfrm>
          <a:prstGeom prst="rect">
            <a:avLst/>
          </a:prstGeom>
        </p:spPr>
      </p:pic>
      <p:sp>
        <p:nvSpPr>
          <p:cNvPr id="12" name="Freeform: Shape 62">
            <a:extLst>
              <a:ext uri="{FF2B5EF4-FFF2-40B4-BE49-F238E27FC236}">
                <a16:creationId xmlns:a16="http://schemas.microsoft.com/office/drawing/2014/main" id="{4033C094-DCA2-802F-C2D6-BC1CC6042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2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25F74-589A-4C75-A770-50B984F2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42FE-A047-410F-A6CF-53108E1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What changes can we observe within this network in regards of the spread of HIV, given a random subset of people being infected or protected?</a:t>
            </a:r>
          </a:p>
          <a:p>
            <a:r>
              <a:rPr lang="en-US" sz="2000">
                <a:ea typeface="+mn-lt"/>
                <a:cs typeface="+mn-lt"/>
              </a:rPr>
              <a:t>What changes can we observe in the spread of HIV, within the network, given different strengths of protection and rates of their spread?</a:t>
            </a:r>
          </a:p>
        </p:txBody>
      </p:sp>
      <p:pic>
        <p:nvPicPr>
          <p:cNvPr id="4" name="Imagine 3" descr="O imagine care conține recif, Color, floare, plantă&#10;&#10;Descriere generată automat">
            <a:extLst>
              <a:ext uri="{FF2B5EF4-FFF2-40B4-BE49-F238E27FC236}">
                <a16:creationId xmlns:a16="http://schemas.microsoft.com/office/drawing/2014/main" id="{BBB8CB0D-02D7-B0DA-26EA-583F50D3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57" r="306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026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HIV TRANSMISSION NETWORK</vt:lpstr>
      <vt:lpstr>Contents</vt:lpstr>
      <vt:lpstr>Network Introduction</vt:lpstr>
      <vt:lpstr>PowerPoint Presentation</vt:lpstr>
      <vt:lpstr>PowerPoint Presentation</vt:lpstr>
      <vt:lpstr>Communities</vt:lpstr>
      <vt:lpstr>Degree Distributions</vt:lpstr>
      <vt:lpstr>Power-Law?</vt:lpstr>
      <vt:lpstr>Research Question</vt:lpstr>
      <vt:lpstr>SIR Model</vt:lpstr>
      <vt:lpstr>PowerPoint Presentation</vt:lpstr>
      <vt:lpstr>SIR Model</vt:lpstr>
      <vt:lpstr>SIR+ Model</vt:lpstr>
      <vt:lpstr>SIR+ Model</vt:lpstr>
      <vt:lpstr>Interpretation &amp; Conclusion</vt:lpstr>
      <vt:lpstr>Future work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 TRANSMISSION NETWORK</dc:title>
  <dc:creator>Patricia Nita</dc:creator>
  <cp:revision>2</cp:revision>
  <dcterms:created xsi:type="dcterms:W3CDTF">2024-11-29T10:12:36Z</dcterms:created>
  <dcterms:modified xsi:type="dcterms:W3CDTF">2024-12-18T08:00:13Z</dcterms:modified>
</cp:coreProperties>
</file>